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6"/>
  </p:notesMasterIdLst>
  <p:sldIdLst>
    <p:sldId id="274" r:id="rId5"/>
  </p:sldIdLst>
  <p:sldSz cx="6858000" cy="9144000" type="letter"/>
  <p:notesSz cx="7026275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na G Vazzana" initials="JGV" lastIdx="3" clrIdx="0">
    <p:extLst>
      <p:ext uri="{19B8F6BF-5375-455C-9EA6-DF929625EA0E}">
        <p15:presenceInfo xmlns:p15="http://schemas.microsoft.com/office/powerpoint/2012/main" userId="S::JVAZZANA@MITRE.ORG::5fb7668e-e1e7-4f61-a8fd-1f913251c45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B"/>
    <a:srgbClr val="4472C4"/>
    <a:srgbClr val="DAE3F3"/>
    <a:srgbClr val="000000"/>
    <a:srgbClr val="858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12038-FE77-42BD-92B9-51A0FE804F14}" v="1" dt="2021-09-30T13:36:10.6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6215" autoAdjust="0"/>
  </p:normalViewPr>
  <p:slideViewPr>
    <p:cSldViewPr snapToGrid="0">
      <p:cViewPr varScale="1">
        <p:scale>
          <a:sx n="86" d="100"/>
          <a:sy n="86" d="100"/>
        </p:scale>
        <p:origin x="28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 E Conroy" userId="653ca256-536e-4660-a563-f633a0d5869f" providerId="ADAL" clId="{31B12038-FE77-42BD-92B9-51A0FE804F14}"/>
    <pc:docChg chg="custSel modSld">
      <pc:chgData name="Lauren E Conroy" userId="653ca256-536e-4660-a563-f633a0d5869f" providerId="ADAL" clId="{31B12038-FE77-42BD-92B9-51A0FE804F14}" dt="2021-09-30T14:23:36.084" v="88" actId="14100"/>
      <pc:docMkLst>
        <pc:docMk/>
      </pc:docMkLst>
      <pc:sldChg chg="addSp modSp mod">
        <pc:chgData name="Lauren E Conroy" userId="653ca256-536e-4660-a563-f633a0d5869f" providerId="ADAL" clId="{31B12038-FE77-42BD-92B9-51A0FE804F14}" dt="2021-09-30T14:23:36.084" v="88" actId="14100"/>
        <pc:sldMkLst>
          <pc:docMk/>
          <pc:sldMk cId="4026267897" sldId="274"/>
        </pc:sldMkLst>
        <pc:spChg chg="add mod">
          <ac:chgData name="Lauren E Conroy" userId="653ca256-536e-4660-a563-f633a0d5869f" providerId="ADAL" clId="{31B12038-FE77-42BD-92B9-51A0FE804F14}" dt="2021-09-30T14:23:36.084" v="88" actId="14100"/>
          <ac:spMkLst>
            <pc:docMk/>
            <pc:sldMk cId="4026267897" sldId="274"/>
            <ac:spMk id="2" creationId="{D606FD25-3D3E-4D58-A64A-E930707B310D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36" creationId="{F79E7CA5-FD69-49A6-83F6-BAA0E4FA5117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37" creationId="{C32430F5-8C7A-4E0F-8D6A-40436A8006A0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39" creationId="{78ECA97A-B94A-4C49-8606-B214E632BA66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0" creationId="{1014705C-4750-42D2-8DC5-28E022E5A456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1" creationId="{B5C76B9F-501E-4686-9B0D-9ED34EC417AF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2" creationId="{1E1792A0-1DC5-413C-BB69-7286737B5A38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3" creationId="{97E5D318-C03A-4C0E-A726-1DA2801AB2C0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4" creationId="{71762FF4-3AC4-484E-89D3-49ED6970CB78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5" creationId="{74AF3335-B418-4ADB-AB95-5C5072C32444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6" creationId="{018A6C3D-F500-4B4A-8512-7F08E89D72E3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7" creationId="{8EE219B0-0EAE-4640-A861-4DE9459549E5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8" creationId="{6B44CB47-F5CD-438F-94B2-C6A1B48C28CC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49" creationId="{1909406A-EC5D-40A6-8E9F-D7529A215145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50" creationId="{4228C745-D2C0-4AA7-A768-0F2BDC936B45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51" creationId="{3A3F569F-0184-4F0A-BC16-72E7231A4A4C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52" creationId="{3C3BB480-6821-4DD8-8BA0-558495541736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53" creationId="{06C81494-57B4-4467-A340-7494EBB82D69}"/>
          </ac:spMkLst>
        </pc:spChg>
        <pc:spChg chg="mod">
          <ac:chgData name="Lauren E Conroy" userId="653ca256-536e-4660-a563-f633a0d5869f" providerId="ADAL" clId="{31B12038-FE77-42BD-92B9-51A0FE804F14}" dt="2021-09-30T13:37:19.176" v="21" actId="1076"/>
          <ac:spMkLst>
            <pc:docMk/>
            <pc:sldMk cId="4026267897" sldId="274"/>
            <ac:spMk id="89" creationId="{E0F543DF-FF23-4634-AEF7-7C6F154F8E7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7499EA79-DC36-410E-AD4B-C66A816ADC2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63638"/>
            <a:ext cx="235902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7C39A9F-EC34-41DB-9E32-25C0AEAE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2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0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2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4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5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5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0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52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2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C3F6-90F6-4ABF-8B1C-6BBDC164FC60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1E4DA-5F36-44B0-8B38-5389F34E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8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FE0236B-29FF-4FF0-9A80-F93CCCA93CD8}"/>
              </a:ext>
            </a:extLst>
          </p:cNvPr>
          <p:cNvSpPr/>
          <p:nvPr/>
        </p:nvSpPr>
        <p:spPr>
          <a:xfrm>
            <a:off x="-580" y="1"/>
            <a:ext cx="6858577" cy="619124"/>
          </a:xfrm>
          <a:prstGeom prst="rect">
            <a:avLst/>
          </a:prstGeom>
          <a:solidFill>
            <a:srgbClr val="0071B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dirty="0">
                <a:latin typeface="Arial"/>
                <a:cs typeface="Arial"/>
              </a:rPr>
              <a:t>Cyber Assistance &amp; Contacts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E0F543DF-FF23-4634-AEF7-7C6F154F8E71}"/>
              </a:ext>
            </a:extLst>
          </p:cNvPr>
          <p:cNvSpPr/>
          <p:nvPr/>
        </p:nvSpPr>
        <p:spPr>
          <a:xfrm>
            <a:off x="235844" y="2936577"/>
            <a:ext cx="2011680" cy="822960"/>
          </a:xfrm>
          <a:prstGeom prst="rect">
            <a:avLst/>
          </a:prstGeom>
          <a:solidFill>
            <a:srgbClr val="00206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receive a suspicious email or click on a questionable hyperlink.</a:t>
            </a:r>
          </a:p>
        </p:txBody>
      </p:sp>
      <p:sp>
        <p:nvSpPr>
          <p:cNvPr id="69" name="Arrow: Pentagon 68">
            <a:extLst>
              <a:ext uri="{FF2B5EF4-FFF2-40B4-BE49-F238E27FC236}">
                <a16:creationId xmlns:a16="http://schemas.microsoft.com/office/drawing/2014/main" id="{AF7183B8-748E-423D-A6CA-A2953AFE9B5E}"/>
              </a:ext>
            </a:extLst>
          </p:cNvPr>
          <p:cNvSpPr/>
          <p:nvPr/>
        </p:nvSpPr>
        <p:spPr>
          <a:xfrm>
            <a:off x="1827147" y="664070"/>
            <a:ext cx="5059088" cy="920488"/>
          </a:xfrm>
          <a:prstGeom prst="homePlate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8" name="Arrow: Pentagon 67">
            <a:extLst>
              <a:ext uri="{FF2B5EF4-FFF2-40B4-BE49-F238E27FC236}">
                <a16:creationId xmlns:a16="http://schemas.microsoft.com/office/drawing/2014/main" id="{C8A0907B-2BC9-4D7B-9339-5BDA71C12FE4}"/>
              </a:ext>
            </a:extLst>
          </p:cNvPr>
          <p:cNvSpPr/>
          <p:nvPr/>
        </p:nvSpPr>
        <p:spPr>
          <a:xfrm>
            <a:off x="1" y="658246"/>
            <a:ext cx="2047874" cy="926312"/>
          </a:xfrm>
          <a:prstGeom prst="homePlate">
            <a:avLst>
              <a:gd name="adj" fmla="val 2058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6622FC-AB72-4EBB-9B95-2779D05C1869}"/>
              </a:ext>
            </a:extLst>
          </p:cNvPr>
          <p:cNvSpPr txBox="1"/>
          <p:nvPr/>
        </p:nvSpPr>
        <p:spPr>
          <a:xfrm>
            <a:off x="1823516" y="663422"/>
            <a:ext cx="4890504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3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Ministry/Department Information Technology Officers complete this worksheet to direct staff to appropriate personnel for specific cyber needs. Fields should be edited to reflect situations relevant to your environment. </a:t>
            </a:r>
            <a:r>
              <a:rPr lang="en-US" sz="13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  <a:latin typeface="Arial"/>
                <a:cs typeface="Arial"/>
              </a:rPr>
              <a:t>Last Updated:</a:t>
            </a:r>
          </a:p>
        </p:txBody>
      </p:sp>
      <p:pic>
        <p:nvPicPr>
          <p:cNvPr id="11" name="Graphic 10" descr="Questions outline">
            <a:extLst>
              <a:ext uri="{FF2B5EF4-FFF2-40B4-BE49-F238E27FC236}">
                <a16:creationId xmlns:a16="http://schemas.microsoft.com/office/drawing/2014/main" id="{4E096B81-8117-4FDF-8EFB-F519C54B3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3652" y="1550571"/>
            <a:ext cx="1097280" cy="1097280"/>
          </a:xfrm>
          <a:prstGeom prst="rect">
            <a:avLst/>
          </a:prstGeom>
        </p:spPr>
      </p:pic>
      <p:pic>
        <p:nvPicPr>
          <p:cNvPr id="28" name="Graphic 27" descr="Speaker phone outline">
            <a:extLst>
              <a:ext uri="{FF2B5EF4-FFF2-40B4-BE49-F238E27FC236}">
                <a16:creationId xmlns:a16="http://schemas.microsoft.com/office/drawing/2014/main" id="{D0D6AFFE-9738-4287-9E63-188F8BF15C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108966" y="1573751"/>
            <a:ext cx="1097280" cy="109728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79E7CA5-FD69-49A6-83F6-BAA0E4FA5117}"/>
              </a:ext>
            </a:extLst>
          </p:cNvPr>
          <p:cNvSpPr/>
          <p:nvPr/>
        </p:nvSpPr>
        <p:spPr>
          <a:xfrm>
            <a:off x="2448884" y="2936577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2430F5-8C7A-4E0F-8D6A-40436A8006A0}"/>
              </a:ext>
            </a:extLst>
          </p:cNvPr>
          <p:cNvSpPr/>
          <p:nvPr/>
        </p:nvSpPr>
        <p:spPr>
          <a:xfrm>
            <a:off x="4682255" y="2936577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 I call?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ECA97A-B94A-4C49-8606-B214E632BA66}"/>
              </a:ext>
            </a:extLst>
          </p:cNvPr>
          <p:cNvSpPr/>
          <p:nvPr/>
        </p:nvSpPr>
        <p:spPr>
          <a:xfrm>
            <a:off x="252112" y="3869209"/>
            <a:ext cx="2011680" cy="822960"/>
          </a:xfrm>
          <a:prstGeom prst="rect">
            <a:avLst/>
          </a:prstGeom>
          <a:solidFill>
            <a:srgbClr val="0071B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need assistance loading software updates on my government laptop/device.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014705C-4750-42D2-8DC5-28E022E5A456}"/>
              </a:ext>
            </a:extLst>
          </p:cNvPr>
          <p:cNvSpPr/>
          <p:nvPr/>
        </p:nvSpPr>
        <p:spPr>
          <a:xfrm>
            <a:off x="2445401" y="3873728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do?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5C76B9F-501E-4686-9B0D-9ED34EC417AF}"/>
              </a:ext>
            </a:extLst>
          </p:cNvPr>
          <p:cNvSpPr/>
          <p:nvPr/>
        </p:nvSpPr>
        <p:spPr>
          <a:xfrm>
            <a:off x="4678942" y="3879333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 I call?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E1792A0-1DC5-413C-BB69-7286737B5A38}"/>
              </a:ext>
            </a:extLst>
          </p:cNvPr>
          <p:cNvSpPr/>
          <p:nvPr/>
        </p:nvSpPr>
        <p:spPr>
          <a:xfrm>
            <a:off x="252112" y="4803478"/>
            <a:ext cx="2011680" cy="822960"/>
          </a:xfrm>
          <a:prstGeom prst="rect">
            <a:avLst/>
          </a:prstGeom>
          <a:solidFill>
            <a:srgbClr val="00206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lose or break a government owned device.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7E5D318-C03A-4C0E-A726-1DA2801AB2C0}"/>
              </a:ext>
            </a:extLst>
          </p:cNvPr>
          <p:cNvSpPr/>
          <p:nvPr/>
        </p:nvSpPr>
        <p:spPr>
          <a:xfrm>
            <a:off x="2452407" y="4825938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762FF4-3AC4-484E-89D3-49ED6970CB78}"/>
              </a:ext>
            </a:extLst>
          </p:cNvPr>
          <p:cNvSpPr/>
          <p:nvPr/>
        </p:nvSpPr>
        <p:spPr>
          <a:xfrm>
            <a:off x="4678942" y="4825938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 I call?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4AF3335-B418-4ADB-AB95-5C5072C32444}"/>
              </a:ext>
            </a:extLst>
          </p:cNvPr>
          <p:cNvSpPr/>
          <p:nvPr/>
        </p:nvSpPr>
        <p:spPr>
          <a:xfrm>
            <a:off x="235844" y="5750083"/>
            <a:ext cx="2011680" cy="822960"/>
          </a:xfrm>
          <a:prstGeom prst="rect">
            <a:avLst/>
          </a:prstGeom>
          <a:solidFill>
            <a:srgbClr val="0071B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require additional software or hardware to do my job.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18A6C3D-F500-4B4A-8512-7F08E89D72E3}"/>
              </a:ext>
            </a:extLst>
          </p:cNvPr>
          <p:cNvSpPr/>
          <p:nvPr/>
        </p:nvSpPr>
        <p:spPr>
          <a:xfrm>
            <a:off x="2469216" y="5762946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do?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E219B0-0EAE-4640-A861-4DE9459549E5}"/>
              </a:ext>
            </a:extLst>
          </p:cNvPr>
          <p:cNvSpPr/>
          <p:nvPr/>
        </p:nvSpPr>
        <p:spPr>
          <a:xfrm>
            <a:off x="4678942" y="5762946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 I call?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B44CB47-F5CD-438F-94B2-C6A1B48C28CC}"/>
              </a:ext>
            </a:extLst>
          </p:cNvPr>
          <p:cNvSpPr/>
          <p:nvPr/>
        </p:nvSpPr>
        <p:spPr>
          <a:xfrm>
            <a:off x="235844" y="6706812"/>
            <a:ext cx="2011680" cy="822960"/>
          </a:xfrm>
          <a:prstGeom prst="rect">
            <a:avLst/>
          </a:prstGeom>
          <a:solidFill>
            <a:srgbClr val="00206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will be using my government device outside of government offices (home, travel, abroad).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909406A-EC5D-40A6-8E9F-D7529A215145}"/>
              </a:ext>
            </a:extLst>
          </p:cNvPr>
          <p:cNvSpPr/>
          <p:nvPr/>
        </p:nvSpPr>
        <p:spPr>
          <a:xfrm>
            <a:off x="2469216" y="6719675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do?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228C745-D2C0-4AA7-A768-0F2BDC936B45}"/>
              </a:ext>
            </a:extLst>
          </p:cNvPr>
          <p:cNvSpPr/>
          <p:nvPr/>
        </p:nvSpPr>
        <p:spPr>
          <a:xfrm>
            <a:off x="4678942" y="6719675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 I call?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A3F569F-0184-4F0A-BC16-72E7231A4A4C}"/>
              </a:ext>
            </a:extLst>
          </p:cNvPr>
          <p:cNvSpPr/>
          <p:nvPr/>
        </p:nvSpPr>
        <p:spPr>
          <a:xfrm>
            <a:off x="235844" y="7652307"/>
            <a:ext cx="2011680" cy="822960"/>
          </a:xfrm>
          <a:prstGeom prst="rect">
            <a:avLst/>
          </a:prstGeom>
          <a:solidFill>
            <a:srgbClr val="0071BB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have other IT questions (Help Desk contact)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C3BB480-6821-4DD8-8BA0-558495541736}"/>
              </a:ext>
            </a:extLst>
          </p:cNvPr>
          <p:cNvSpPr/>
          <p:nvPr/>
        </p:nvSpPr>
        <p:spPr>
          <a:xfrm>
            <a:off x="2469216" y="7665170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I do?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6C81494-57B4-4467-A340-7494EBB82D69}"/>
              </a:ext>
            </a:extLst>
          </p:cNvPr>
          <p:cNvSpPr/>
          <p:nvPr/>
        </p:nvSpPr>
        <p:spPr>
          <a:xfrm>
            <a:off x="4678942" y="7665170"/>
            <a:ext cx="2011680" cy="8229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1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do I call?</a:t>
            </a: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0FD36216-FF9B-4C83-BB50-345788A10C83}"/>
              </a:ext>
            </a:extLst>
          </p:cNvPr>
          <p:cNvSpPr/>
          <p:nvPr/>
        </p:nvSpPr>
        <p:spPr>
          <a:xfrm rot="16200000">
            <a:off x="4269575" y="1916838"/>
            <a:ext cx="419704" cy="648674"/>
          </a:xfrm>
          <a:prstGeom prst="downArrow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77F2C2ED-5AE9-4044-AA7A-415DF862F86F}"/>
              </a:ext>
            </a:extLst>
          </p:cNvPr>
          <p:cNvSpPr/>
          <p:nvPr/>
        </p:nvSpPr>
        <p:spPr>
          <a:xfrm rot="16200000">
            <a:off x="2037672" y="1916838"/>
            <a:ext cx="419704" cy="648674"/>
          </a:xfrm>
          <a:prstGeom prst="downArrow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pic>
        <p:nvPicPr>
          <p:cNvPr id="3" name="Graphic 2" descr="Programmer female outline">
            <a:extLst>
              <a:ext uri="{FF2B5EF4-FFF2-40B4-BE49-F238E27FC236}">
                <a16:creationId xmlns:a16="http://schemas.microsoft.com/office/drawing/2014/main" id="{864D8795-A298-494F-9A53-FF1828C29D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334" y="1540974"/>
            <a:ext cx="1097280" cy="10972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606FD25-3D3E-4D58-A64A-E930707B310D}"/>
              </a:ext>
            </a:extLst>
          </p:cNvPr>
          <p:cNvSpPr txBox="1"/>
          <p:nvPr/>
        </p:nvSpPr>
        <p:spPr>
          <a:xfrm>
            <a:off x="136938" y="8613541"/>
            <a:ext cx="6577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© 2021 The MITRE Corporation. All Rights Reserved.</a:t>
            </a:r>
          </a:p>
          <a:p>
            <a:pPr algn="ctr"/>
            <a:r>
              <a:rPr lang="en-US" sz="1200" b="1" dirty="0"/>
              <a:t>Approved for Public Release; Distribution Unlimited. Public Release Case Number 21-3081</a:t>
            </a:r>
          </a:p>
        </p:txBody>
      </p:sp>
    </p:spTree>
    <p:extLst>
      <p:ext uri="{BB962C8B-B14F-4D97-AF65-F5344CB8AC3E}">
        <p14:creationId xmlns:p14="http://schemas.microsoft.com/office/powerpoint/2010/main" val="4026267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1 xmlns="fe6b97ea-0ea6-4e05-9a07-4828535c10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FC9CA0C54A41409B0D90331A9488C4" ma:contentTypeVersion="12" ma:contentTypeDescription="Create a new document." ma:contentTypeScope="" ma:versionID="733b7173dbef127068aeb1b79fbf65f1">
  <xsd:schema xmlns:xsd="http://www.w3.org/2001/XMLSchema" xmlns:xs="http://www.w3.org/2001/XMLSchema" xmlns:p="http://schemas.microsoft.com/office/2006/metadata/properties" xmlns:ns2="fe6b97ea-0ea6-4e05-9a07-4828535c10ac" xmlns:ns3="ed5c7d75-b88f-4381-9daf-e788ee664e38" targetNamespace="http://schemas.microsoft.com/office/2006/metadata/properties" ma:root="true" ma:fieldsID="e217c44a8df269311f2f5a9ed2b93ad7" ns2:_="" ns3:_="">
    <xsd:import namespace="fe6b97ea-0ea6-4e05-9a07-4828535c10ac"/>
    <xsd:import namespace="ed5c7d75-b88f-4381-9daf-e788ee664e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Tags1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b97ea-0ea6-4e05-9a07-4828535c1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-OLD" ma:description="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Tags1" ma:index="18" nillable="true" ma:displayName="Tags" ma:format="Dropdown" ma:internalName="Tags1">
      <xsd:simpleType>
        <xsd:restriction base="dms:Text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5c7d75-b88f-4381-9daf-e788ee664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5CA71A-B812-47FA-ACB3-502E6A2B7225}">
  <ds:schemaRefs>
    <ds:schemaRef ds:uri="http://purl.org/dc/elements/1.1/"/>
    <ds:schemaRef ds:uri="http://schemas.microsoft.com/office/2006/documentManagement/types"/>
    <ds:schemaRef ds:uri="ed5c7d75-b88f-4381-9daf-e788ee664e38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e6b97ea-0ea6-4e05-9a07-4828535c10ac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F5E4A67-72AF-49E4-BA10-005BB4B1E7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147D42-2046-4671-99AB-7488642BEC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6b97ea-0ea6-4e05-9a07-4828535c10ac"/>
    <ds:schemaRef ds:uri="ed5c7d75-b88f-4381-9daf-e788ee664e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1607</TotalTime>
  <Words>196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Haig, Ramsey</dc:creator>
  <cp:lastModifiedBy>Lauren E Conroy</cp:lastModifiedBy>
  <cp:revision>86</cp:revision>
  <cp:lastPrinted>2017-11-17T19:23:16Z</cp:lastPrinted>
  <dcterms:created xsi:type="dcterms:W3CDTF">2017-11-13T19:20:52Z</dcterms:created>
  <dcterms:modified xsi:type="dcterms:W3CDTF">2021-09-30T14:23:43Z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0x01010044FC9CA0C54A41409B0D90331A9488C4</vt:lpwstr>
  </property>
</Properties>
</file>