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4"/>
  </p:sldMasterIdLst>
  <p:notesMasterIdLst>
    <p:notesMasterId r:id="rId7"/>
  </p:notesMasterIdLst>
  <p:sldIdLst>
    <p:sldId id="274" r:id="rId5"/>
    <p:sldId id="275" r:id="rId6"/>
  </p:sldIdLst>
  <p:sldSz cx="6858000" cy="9144000" type="letter"/>
  <p:notesSz cx="7026275" cy="93122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uren E Conroy" initials="LEC" lastIdx="3" clrIdx="0">
    <p:extLst>
      <p:ext uri="{19B8F6BF-5375-455C-9EA6-DF929625EA0E}">
        <p15:presenceInfo xmlns:p15="http://schemas.microsoft.com/office/powerpoint/2012/main" userId="S::LCONROY@MITRE.ORG::653ca256-536e-4660-a563-f633a0d5869f" providerId="AD"/>
      </p:ext>
    </p:extLst>
  </p:cmAuthor>
  <p:cmAuthor id="2" name="Emily J Allen" initials="EA" lastIdx="3" clrIdx="1">
    <p:extLst>
      <p:ext uri="{19B8F6BF-5375-455C-9EA6-DF929625EA0E}">
        <p15:presenceInfo xmlns:p15="http://schemas.microsoft.com/office/powerpoint/2012/main" userId="S::ejallen@mitre.org::c18e4dea-7d8b-478a-9fe5-8f5d1d5e2c2e" providerId="AD"/>
      </p:ext>
    </p:extLst>
  </p:cmAuthor>
  <p:cmAuthor id="3" name="Johanna G Vazzana" initials="JV" lastIdx="5" clrIdx="2">
    <p:extLst>
      <p:ext uri="{19B8F6BF-5375-455C-9EA6-DF929625EA0E}">
        <p15:presenceInfo xmlns:p15="http://schemas.microsoft.com/office/powerpoint/2012/main" userId="S::jvazzana@mitre.org::5fb7668e-e1e7-4f61-a8fd-1f913251c45f" providerId="AD"/>
      </p:ext>
    </p:extLst>
  </p:cmAuthor>
  <p:cmAuthor id="4" name="Cynthia A Wright" initials="CAW" lastIdx="3" clrIdx="3">
    <p:extLst>
      <p:ext uri="{19B8F6BF-5375-455C-9EA6-DF929625EA0E}">
        <p15:presenceInfo xmlns:p15="http://schemas.microsoft.com/office/powerpoint/2012/main" userId="S::CAWRIGHT@MITRE.ORG::e732fa52-60eb-47fd-a344-2a3f2d2342e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1BB"/>
    <a:srgbClr val="DAE3F3"/>
    <a:srgbClr val="4472C4"/>
    <a:srgbClr val="000000"/>
    <a:srgbClr val="858A6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7277BE-31A1-AA73-9495-C5EE1FA4E53A}" v="202" dt="2021-08-25T20:32:30.247"/>
    <p1510:client id="{126D9373-0E8D-4125-AFBC-2171A4CF0D2C}" v="1" dt="2021-08-26T13:07:28.958"/>
    <p1510:client id="{2085E3A4-6DAD-4B75-920D-504BCFD3D655}" v="2" dt="2021-08-26T13:44:55.996"/>
    <p1510:client id="{2B9BC73D-6E7B-97F9-A409-C465F481021F}" v="1" dt="2021-08-25T18:38:03.391"/>
    <p1510:client id="{3D1C4685-6F96-A5CA-0078-F6A955AA5EC1}" v="1" dt="2021-08-25T19:00:33.538"/>
    <p1510:client id="{51697896-4B3B-4190-9164-5CF889299963}" v="6" dt="2021-08-25T19:49:30.632"/>
    <p1510:client id="{6EF855AF-7F2F-4700-A6F8-9E832AD1A0AA}" v="12" dt="2021-08-26T13:33:18.395"/>
    <p1510:client id="{77A11E91-06A4-45F2-B78A-BB4798B8BA00}" v="121" dt="2021-08-25T14:32:23.379"/>
    <p1510:client id="{80220261-D4E3-4EB1-A324-41281CF2C883}" v="79" dt="2021-09-30T16:00:54.417"/>
    <p1510:client id="{82C34B0A-2764-8F1F-C2E8-6D30C51618F3}" v="55" dt="2021-08-25T18:36:35.745"/>
    <p1510:client id="{86424466-F0C9-4E2A-94A2-4DCA0BC31D85}" v="8" dt="2021-08-26T13:48:49.105"/>
    <p1510:client id="{8C0BBB11-54D5-41F2-9DE5-770CC8C3E80C}" v="117" dt="2021-08-25T14:22:30.835"/>
    <p1510:client id="{B8DBF814-C51A-44A9-83F7-85D97880D663}" v="8" dt="2021-08-25T18:29:11.820"/>
    <p1510:client id="{E3A65C82-BBAA-40AF-80D9-4D812CF39F67}" v="1" dt="2021-08-26T13:38:42.88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5" d="100"/>
          <a:sy n="45" d="100"/>
        </p:scale>
        <p:origin x="2148"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719" cy="467231"/>
          </a:xfrm>
          <a:prstGeom prst="rect">
            <a:avLst/>
          </a:prstGeom>
        </p:spPr>
        <p:txBody>
          <a:bodyPr vert="horz" lIns="93360" tIns="46680" rIns="93360" bIns="46680" rtlCol="0"/>
          <a:lstStyle>
            <a:lvl1pPr algn="l">
              <a:defRPr sz="1200"/>
            </a:lvl1pPr>
          </a:lstStyle>
          <a:p>
            <a:endParaRPr lang="en-US"/>
          </a:p>
        </p:txBody>
      </p:sp>
      <p:sp>
        <p:nvSpPr>
          <p:cNvPr id="3" name="Date Placeholder 2"/>
          <p:cNvSpPr>
            <a:spLocks noGrp="1"/>
          </p:cNvSpPr>
          <p:nvPr>
            <p:ph type="dt" idx="1"/>
          </p:nvPr>
        </p:nvSpPr>
        <p:spPr>
          <a:xfrm>
            <a:off x="3979930" y="0"/>
            <a:ext cx="3044719" cy="467231"/>
          </a:xfrm>
          <a:prstGeom prst="rect">
            <a:avLst/>
          </a:prstGeom>
        </p:spPr>
        <p:txBody>
          <a:bodyPr vert="horz" lIns="93360" tIns="46680" rIns="93360" bIns="46680" rtlCol="0"/>
          <a:lstStyle>
            <a:lvl1pPr algn="r">
              <a:defRPr sz="1200"/>
            </a:lvl1pPr>
          </a:lstStyle>
          <a:p>
            <a:fld id="{7499EA79-DC36-410E-AD4B-C66A816ADC24}" type="datetimeFigureOut">
              <a:rPr lang="en-US" smtClean="0"/>
              <a:t>10/1/2021</a:t>
            </a:fld>
            <a:endParaRPr lang="en-US"/>
          </a:p>
        </p:txBody>
      </p:sp>
      <p:sp>
        <p:nvSpPr>
          <p:cNvPr id="4" name="Slide Image Placeholder 3"/>
          <p:cNvSpPr>
            <a:spLocks noGrp="1" noRot="1" noChangeAspect="1"/>
          </p:cNvSpPr>
          <p:nvPr>
            <p:ph type="sldImg" idx="2"/>
          </p:nvPr>
        </p:nvSpPr>
        <p:spPr>
          <a:xfrm>
            <a:off x="2333625" y="1163638"/>
            <a:ext cx="2359025" cy="3143250"/>
          </a:xfrm>
          <a:prstGeom prst="rect">
            <a:avLst/>
          </a:prstGeom>
          <a:noFill/>
          <a:ln w="12700">
            <a:solidFill>
              <a:prstClr val="black"/>
            </a:solidFill>
          </a:ln>
        </p:spPr>
        <p:txBody>
          <a:bodyPr vert="horz" lIns="93360" tIns="46680" rIns="93360" bIns="46680" rtlCol="0" anchor="ctr"/>
          <a:lstStyle/>
          <a:p>
            <a:endParaRPr lang="en-US"/>
          </a:p>
        </p:txBody>
      </p:sp>
      <p:sp>
        <p:nvSpPr>
          <p:cNvPr id="5" name="Notes Placeholder 4"/>
          <p:cNvSpPr>
            <a:spLocks noGrp="1"/>
          </p:cNvSpPr>
          <p:nvPr>
            <p:ph type="body" sz="quarter" idx="3"/>
          </p:nvPr>
        </p:nvSpPr>
        <p:spPr>
          <a:xfrm>
            <a:off x="702628" y="4481532"/>
            <a:ext cx="5621020" cy="3666708"/>
          </a:xfrm>
          <a:prstGeom prst="rect">
            <a:avLst/>
          </a:prstGeom>
        </p:spPr>
        <p:txBody>
          <a:bodyPr vert="horz" lIns="93360" tIns="46680" rIns="93360" bIns="4668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5046"/>
            <a:ext cx="3044719" cy="467230"/>
          </a:xfrm>
          <a:prstGeom prst="rect">
            <a:avLst/>
          </a:prstGeom>
        </p:spPr>
        <p:txBody>
          <a:bodyPr vert="horz" lIns="93360" tIns="46680" rIns="93360" bIns="46680" rtlCol="0" anchor="b"/>
          <a:lstStyle>
            <a:lvl1pPr algn="l">
              <a:defRPr sz="1200"/>
            </a:lvl1pPr>
          </a:lstStyle>
          <a:p>
            <a:endParaRPr lang="en-US"/>
          </a:p>
        </p:txBody>
      </p:sp>
      <p:sp>
        <p:nvSpPr>
          <p:cNvPr id="7" name="Slide Number Placeholder 6"/>
          <p:cNvSpPr>
            <a:spLocks noGrp="1"/>
          </p:cNvSpPr>
          <p:nvPr>
            <p:ph type="sldNum" sz="quarter" idx="5"/>
          </p:nvPr>
        </p:nvSpPr>
        <p:spPr>
          <a:xfrm>
            <a:off x="3979930" y="8845046"/>
            <a:ext cx="3044719" cy="467230"/>
          </a:xfrm>
          <a:prstGeom prst="rect">
            <a:avLst/>
          </a:prstGeom>
        </p:spPr>
        <p:txBody>
          <a:bodyPr vert="horz" lIns="93360" tIns="46680" rIns="93360" bIns="46680" rtlCol="0" anchor="b"/>
          <a:lstStyle>
            <a:lvl1pPr algn="r">
              <a:defRPr sz="1200"/>
            </a:lvl1pPr>
          </a:lstStyle>
          <a:p>
            <a:fld id="{07C39A9F-EC34-41DB-9E32-25C0AEAE858D}" type="slidenum">
              <a:rPr lang="en-US" smtClean="0"/>
              <a:t>‹#›</a:t>
            </a:fld>
            <a:endParaRPr lang="en-US"/>
          </a:p>
        </p:txBody>
      </p:sp>
    </p:spTree>
    <p:extLst>
      <p:ext uri="{BB962C8B-B14F-4D97-AF65-F5344CB8AC3E}">
        <p14:creationId xmlns:p14="http://schemas.microsoft.com/office/powerpoint/2010/main" val="3700083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C39A9F-EC34-41DB-9E32-25C0AEAE858D}" type="slidenum">
              <a:rPr lang="en-US" smtClean="0"/>
              <a:t>1</a:t>
            </a:fld>
            <a:endParaRPr lang="en-US"/>
          </a:p>
        </p:txBody>
      </p:sp>
    </p:spTree>
    <p:extLst>
      <p:ext uri="{BB962C8B-B14F-4D97-AF65-F5344CB8AC3E}">
        <p14:creationId xmlns:p14="http://schemas.microsoft.com/office/powerpoint/2010/main" val="17306798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84DDC3F6-90F6-4ABF-8B1C-6BBDC164FC60}" type="datetimeFigureOut">
              <a:rPr lang="en-US" smtClean="0"/>
              <a:t>10/1/2021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E1E4DA-5F36-44B0-8B38-5389F34EBB1B}" type="slidenum">
              <a:rPr lang="en-US" smtClean="0"/>
              <a:t>‹#›</a:t>
            </a:fld>
            <a:endParaRPr lang="en-US"/>
          </a:p>
        </p:txBody>
      </p:sp>
    </p:spTree>
    <p:extLst>
      <p:ext uri="{BB962C8B-B14F-4D97-AF65-F5344CB8AC3E}">
        <p14:creationId xmlns:p14="http://schemas.microsoft.com/office/powerpoint/2010/main" val="1477329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DDC3F6-90F6-4ABF-8B1C-6BBDC164FC60}" type="datetimeFigureOut">
              <a:rPr lang="en-US" smtClean="0"/>
              <a:t>10/1/2021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E1E4DA-5F36-44B0-8B38-5389F34EBB1B}" type="slidenum">
              <a:rPr lang="en-US" smtClean="0"/>
              <a:t>‹#›</a:t>
            </a:fld>
            <a:endParaRPr lang="en-US"/>
          </a:p>
        </p:txBody>
      </p:sp>
    </p:spTree>
    <p:extLst>
      <p:ext uri="{BB962C8B-B14F-4D97-AF65-F5344CB8AC3E}">
        <p14:creationId xmlns:p14="http://schemas.microsoft.com/office/powerpoint/2010/main" val="3851002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DDC3F6-90F6-4ABF-8B1C-6BBDC164FC60}" type="datetimeFigureOut">
              <a:rPr lang="en-US" smtClean="0"/>
              <a:t>10/1/2021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E1E4DA-5F36-44B0-8B38-5389F34EBB1B}" type="slidenum">
              <a:rPr lang="en-US" smtClean="0"/>
              <a:t>‹#›</a:t>
            </a:fld>
            <a:endParaRPr lang="en-US"/>
          </a:p>
        </p:txBody>
      </p:sp>
    </p:spTree>
    <p:extLst>
      <p:ext uri="{BB962C8B-B14F-4D97-AF65-F5344CB8AC3E}">
        <p14:creationId xmlns:p14="http://schemas.microsoft.com/office/powerpoint/2010/main" val="1014926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DDC3F6-90F6-4ABF-8B1C-6BBDC164FC60}" type="datetimeFigureOut">
              <a:rPr lang="en-US" smtClean="0"/>
              <a:t>10/1/2021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E1E4DA-5F36-44B0-8B38-5389F34EBB1B}" type="slidenum">
              <a:rPr lang="en-US" smtClean="0"/>
              <a:t>‹#›</a:t>
            </a:fld>
            <a:endParaRPr lang="en-US"/>
          </a:p>
        </p:txBody>
      </p:sp>
    </p:spTree>
    <p:extLst>
      <p:ext uri="{BB962C8B-B14F-4D97-AF65-F5344CB8AC3E}">
        <p14:creationId xmlns:p14="http://schemas.microsoft.com/office/powerpoint/2010/main" val="2930049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4DDC3F6-90F6-4ABF-8B1C-6BBDC164FC60}" type="datetimeFigureOut">
              <a:rPr lang="en-US" smtClean="0"/>
              <a:t>10/1/2021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E1E4DA-5F36-44B0-8B38-5389F34EBB1B}" type="slidenum">
              <a:rPr lang="en-US" smtClean="0"/>
              <a:t>‹#›</a:t>
            </a:fld>
            <a:endParaRPr lang="en-US"/>
          </a:p>
        </p:txBody>
      </p:sp>
    </p:spTree>
    <p:extLst>
      <p:ext uri="{BB962C8B-B14F-4D97-AF65-F5344CB8AC3E}">
        <p14:creationId xmlns:p14="http://schemas.microsoft.com/office/powerpoint/2010/main" val="2478552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DDC3F6-90F6-4ABF-8B1C-6BBDC164FC60}" type="datetimeFigureOut">
              <a:rPr lang="en-US" smtClean="0"/>
              <a:t>10/1/2021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E1E4DA-5F36-44B0-8B38-5389F34EBB1B}" type="slidenum">
              <a:rPr lang="en-US" smtClean="0"/>
              <a:t>‹#›</a:t>
            </a:fld>
            <a:endParaRPr lang="en-US"/>
          </a:p>
        </p:txBody>
      </p:sp>
    </p:spTree>
    <p:extLst>
      <p:ext uri="{BB962C8B-B14F-4D97-AF65-F5344CB8AC3E}">
        <p14:creationId xmlns:p14="http://schemas.microsoft.com/office/powerpoint/2010/main" val="1459354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DDC3F6-90F6-4ABF-8B1C-6BBDC164FC60}" type="datetimeFigureOut">
              <a:rPr lang="en-US" smtClean="0"/>
              <a:t>10/1/2021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E1E4DA-5F36-44B0-8B38-5389F34EBB1B}" type="slidenum">
              <a:rPr lang="en-US" smtClean="0"/>
              <a:t>‹#›</a:t>
            </a:fld>
            <a:endParaRPr lang="en-US"/>
          </a:p>
        </p:txBody>
      </p:sp>
    </p:spTree>
    <p:extLst>
      <p:ext uri="{BB962C8B-B14F-4D97-AF65-F5344CB8AC3E}">
        <p14:creationId xmlns:p14="http://schemas.microsoft.com/office/powerpoint/2010/main" val="788260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DDC3F6-90F6-4ABF-8B1C-6BBDC164FC60}" type="datetimeFigureOut">
              <a:rPr lang="en-US" smtClean="0"/>
              <a:t>10/1/2021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E1E4DA-5F36-44B0-8B38-5389F34EBB1B}" type="slidenum">
              <a:rPr lang="en-US" smtClean="0"/>
              <a:t>‹#›</a:t>
            </a:fld>
            <a:endParaRPr lang="en-US"/>
          </a:p>
        </p:txBody>
      </p:sp>
    </p:spTree>
    <p:extLst>
      <p:ext uri="{BB962C8B-B14F-4D97-AF65-F5344CB8AC3E}">
        <p14:creationId xmlns:p14="http://schemas.microsoft.com/office/powerpoint/2010/main" val="842209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DDC3F6-90F6-4ABF-8B1C-6BBDC164FC60}" type="datetimeFigureOut">
              <a:rPr lang="en-US" smtClean="0"/>
              <a:t>10/1/2021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E1E4DA-5F36-44B0-8B38-5389F34EBB1B}" type="slidenum">
              <a:rPr lang="en-US" smtClean="0"/>
              <a:t>‹#›</a:t>
            </a:fld>
            <a:endParaRPr lang="en-US"/>
          </a:p>
        </p:txBody>
      </p:sp>
    </p:spTree>
    <p:extLst>
      <p:ext uri="{BB962C8B-B14F-4D97-AF65-F5344CB8AC3E}">
        <p14:creationId xmlns:p14="http://schemas.microsoft.com/office/powerpoint/2010/main" val="1578021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84DDC3F6-90F6-4ABF-8B1C-6BBDC164FC60}" type="datetimeFigureOut">
              <a:rPr lang="en-US" smtClean="0"/>
              <a:t>10/1/2021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E1E4DA-5F36-44B0-8B38-5389F34EBB1B}" type="slidenum">
              <a:rPr lang="en-US" smtClean="0"/>
              <a:t>‹#›</a:t>
            </a:fld>
            <a:endParaRPr lang="en-US"/>
          </a:p>
        </p:txBody>
      </p:sp>
    </p:spTree>
    <p:extLst>
      <p:ext uri="{BB962C8B-B14F-4D97-AF65-F5344CB8AC3E}">
        <p14:creationId xmlns:p14="http://schemas.microsoft.com/office/powerpoint/2010/main" val="3668252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84DDC3F6-90F6-4ABF-8B1C-6BBDC164FC60}" type="datetimeFigureOut">
              <a:rPr lang="en-US" smtClean="0"/>
              <a:t>10/1/2021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E1E4DA-5F36-44B0-8B38-5389F34EBB1B}" type="slidenum">
              <a:rPr lang="en-US" smtClean="0"/>
              <a:t>‹#›</a:t>
            </a:fld>
            <a:endParaRPr lang="en-US"/>
          </a:p>
        </p:txBody>
      </p:sp>
    </p:spTree>
    <p:extLst>
      <p:ext uri="{BB962C8B-B14F-4D97-AF65-F5344CB8AC3E}">
        <p14:creationId xmlns:p14="http://schemas.microsoft.com/office/powerpoint/2010/main" val="2796020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1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84DDC3F6-90F6-4ABF-8B1C-6BBDC164FC60}" type="datetimeFigureOut">
              <a:rPr lang="en-US" smtClean="0"/>
              <a:t>10/1/2021</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6AE1E4DA-5F36-44B0-8B38-5389F34EBB1B}" type="slidenum">
              <a:rPr lang="en-US" smtClean="0"/>
              <a:t>‹#›</a:t>
            </a:fld>
            <a:endParaRPr lang="en-US"/>
          </a:p>
        </p:txBody>
      </p:sp>
    </p:spTree>
    <p:extLst>
      <p:ext uri="{BB962C8B-B14F-4D97-AF65-F5344CB8AC3E}">
        <p14:creationId xmlns:p14="http://schemas.microsoft.com/office/powerpoint/2010/main" val="260288448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sv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sv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svg"/><Relationship Id="rId4" Type="http://schemas.openxmlformats.org/officeDocument/2006/relationships/image" Target="../media/image2.sv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C092B4AC-A340-4F3D-97AA-E6F7D3869BBB}"/>
              </a:ext>
            </a:extLst>
          </p:cNvPr>
          <p:cNvSpPr/>
          <p:nvPr/>
        </p:nvSpPr>
        <p:spPr>
          <a:xfrm>
            <a:off x="8407" y="3194577"/>
            <a:ext cx="6849590" cy="1771712"/>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Arrow: Pentagon 27">
            <a:extLst>
              <a:ext uri="{FF2B5EF4-FFF2-40B4-BE49-F238E27FC236}">
                <a16:creationId xmlns:a16="http://schemas.microsoft.com/office/drawing/2014/main" id="{0BEC87F3-A0FD-42A1-BE2A-5819C24F5740}"/>
              </a:ext>
            </a:extLst>
          </p:cNvPr>
          <p:cNvSpPr/>
          <p:nvPr/>
        </p:nvSpPr>
        <p:spPr>
          <a:xfrm>
            <a:off x="-580" y="3196134"/>
            <a:ext cx="2391355" cy="1773468"/>
          </a:xfrm>
          <a:prstGeom prst="homePlate">
            <a:avLst>
              <a:gd name="adj" fmla="val 45166"/>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0707C71B-84F3-41FA-8C29-F0D189B1F549}"/>
              </a:ext>
            </a:extLst>
          </p:cNvPr>
          <p:cNvSpPr/>
          <p:nvPr/>
        </p:nvSpPr>
        <p:spPr>
          <a:xfrm>
            <a:off x="-11468" y="6748076"/>
            <a:ext cx="6880933" cy="2395924"/>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Arrow: Pentagon 26">
            <a:extLst>
              <a:ext uri="{FF2B5EF4-FFF2-40B4-BE49-F238E27FC236}">
                <a16:creationId xmlns:a16="http://schemas.microsoft.com/office/drawing/2014/main" id="{5DC0076B-FA6B-4AF4-AFC4-50D4946637E5}"/>
              </a:ext>
            </a:extLst>
          </p:cNvPr>
          <p:cNvSpPr/>
          <p:nvPr/>
        </p:nvSpPr>
        <p:spPr>
          <a:xfrm>
            <a:off x="0" y="6748076"/>
            <a:ext cx="2379887" cy="2395923"/>
          </a:xfrm>
          <a:prstGeom prst="homePlate">
            <a:avLst>
              <a:gd name="adj" fmla="val 31925"/>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691561DA-513D-4B48-9698-B6BB392C3520}"/>
              </a:ext>
            </a:extLst>
          </p:cNvPr>
          <p:cNvSpPr/>
          <p:nvPr/>
        </p:nvSpPr>
        <p:spPr>
          <a:xfrm>
            <a:off x="1525051" y="5072441"/>
            <a:ext cx="5332946" cy="1561714"/>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Arrow: Pentagon 24">
            <a:extLst>
              <a:ext uri="{FF2B5EF4-FFF2-40B4-BE49-F238E27FC236}">
                <a16:creationId xmlns:a16="http://schemas.microsoft.com/office/drawing/2014/main" id="{E3C0276C-DEA7-4E7B-A164-C5404CDFA8D7}"/>
              </a:ext>
            </a:extLst>
          </p:cNvPr>
          <p:cNvSpPr/>
          <p:nvPr/>
        </p:nvSpPr>
        <p:spPr>
          <a:xfrm>
            <a:off x="-11468" y="5072441"/>
            <a:ext cx="2391355" cy="1561714"/>
          </a:xfrm>
          <a:prstGeom prst="homePlat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F562D66-5359-4939-AD63-20BBDD8683DF}"/>
              </a:ext>
            </a:extLst>
          </p:cNvPr>
          <p:cNvSpPr/>
          <p:nvPr/>
        </p:nvSpPr>
        <p:spPr>
          <a:xfrm>
            <a:off x="0" y="1313507"/>
            <a:ext cx="6868885" cy="1771712"/>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rrow: Pentagon 9">
            <a:extLst>
              <a:ext uri="{FF2B5EF4-FFF2-40B4-BE49-F238E27FC236}">
                <a16:creationId xmlns:a16="http://schemas.microsoft.com/office/drawing/2014/main" id="{F68703F1-8E5A-40A8-BB7D-2B109DC96766}"/>
              </a:ext>
            </a:extLst>
          </p:cNvPr>
          <p:cNvSpPr/>
          <p:nvPr/>
        </p:nvSpPr>
        <p:spPr>
          <a:xfrm>
            <a:off x="-580" y="1313507"/>
            <a:ext cx="2391355" cy="1773468"/>
          </a:xfrm>
          <a:prstGeom prst="homePlate">
            <a:avLst>
              <a:gd name="adj" fmla="val 44629"/>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2FE0236B-29FF-4FF0-9A80-F93CCCA93CD8}"/>
              </a:ext>
            </a:extLst>
          </p:cNvPr>
          <p:cNvSpPr/>
          <p:nvPr/>
        </p:nvSpPr>
        <p:spPr>
          <a:xfrm>
            <a:off x="-580" y="0"/>
            <a:ext cx="6858577" cy="1207355"/>
          </a:xfrm>
          <a:prstGeom prst="rect">
            <a:avLst/>
          </a:prstGeom>
          <a:solidFill>
            <a:srgbClr val="0071BB"/>
          </a:solidFill>
          <a:ln w="76200">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2800" b="1" dirty="0">
                <a:latin typeface="Arial"/>
                <a:cs typeface="Arial"/>
              </a:rPr>
              <a:t>How to Successfully Deploy the </a:t>
            </a:r>
            <a:br>
              <a:rPr lang="en-US" sz="2800" b="1" dirty="0">
                <a:latin typeface="Arial"/>
                <a:cs typeface="Arial"/>
              </a:rPr>
            </a:br>
            <a:r>
              <a:rPr lang="en-US" sz="2800" b="1" dirty="0">
                <a:latin typeface="Arial"/>
                <a:cs typeface="Arial"/>
              </a:rPr>
              <a:t>Cybersecurity Fundamentals Course</a:t>
            </a:r>
            <a:endParaRPr lang="en-US" sz="2800" b="1" dirty="0">
              <a:latin typeface="Arial" panose="020B0604020202020204" pitchFamily="34" charset="0"/>
              <a:cs typeface="Arial" panose="020B0604020202020204" pitchFamily="34" charset="0"/>
            </a:endParaRPr>
          </a:p>
        </p:txBody>
      </p:sp>
      <p:sp>
        <p:nvSpPr>
          <p:cNvPr id="36" name="Rectangle 35">
            <a:extLst>
              <a:ext uri="{FF2B5EF4-FFF2-40B4-BE49-F238E27FC236}">
                <a16:creationId xmlns:a16="http://schemas.microsoft.com/office/drawing/2014/main" id="{F79E7CA5-FD69-49A6-83F6-BAA0E4FA5117}"/>
              </a:ext>
            </a:extLst>
          </p:cNvPr>
          <p:cNvSpPr/>
          <p:nvPr/>
        </p:nvSpPr>
        <p:spPr>
          <a:xfrm>
            <a:off x="2467661" y="3247884"/>
            <a:ext cx="4351382" cy="1718405"/>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marL="228600" marR="0" lvl="0" indent="-228600">
              <a:spcBef>
                <a:spcPts val="0"/>
              </a:spcBef>
              <a:spcAft>
                <a:spcPts val="0"/>
              </a:spcAft>
              <a:buFont typeface="+mj-lt"/>
              <a:buAutoNum type="arabicParenR"/>
            </a:pPr>
            <a:r>
              <a:rPr lang="en-US" sz="1300" dirty="0">
                <a:solidFill>
                  <a:schemeClr val="accent1">
                    <a:lumMod val="50000"/>
                  </a:schemeClr>
                </a:solidFill>
                <a:effectLst/>
                <a:latin typeface="Arial"/>
                <a:ea typeface="Times New Roman" panose="02020603050405020304" pitchFamily="18" charset="0"/>
                <a:cs typeface="Arial"/>
              </a:rPr>
              <a:t>Disseminate on a thumb drive or CD to leads of </a:t>
            </a:r>
            <a:r>
              <a:rPr lang="en-US" sz="1300" dirty="0">
                <a:solidFill>
                  <a:schemeClr val="accent1">
                    <a:lumMod val="50000"/>
                  </a:schemeClr>
                </a:solidFill>
                <a:latin typeface="Arial"/>
                <a:ea typeface="Times New Roman" panose="02020603050405020304" pitchFamily="18" charset="0"/>
                <a:cs typeface="Arial"/>
              </a:rPr>
              <a:t>all</a:t>
            </a:r>
            <a:br>
              <a:rPr lang="en-US" sz="1300" dirty="0">
                <a:solidFill>
                  <a:schemeClr val="accent1">
                    <a:lumMod val="50000"/>
                  </a:schemeClr>
                </a:solidFill>
                <a:effectLst/>
                <a:latin typeface="Arial"/>
                <a:ea typeface="Times New Roman" panose="02020603050405020304" pitchFamily="18" charset="0"/>
                <a:cs typeface="Arial"/>
              </a:rPr>
            </a:br>
            <a:r>
              <a:rPr lang="en-US" sz="1300" dirty="0">
                <a:solidFill>
                  <a:schemeClr val="accent1">
                    <a:lumMod val="50000"/>
                  </a:schemeClr>
                </a:solidFill>
                <a:effectLst/>
                <a:latin typeface="Arial"/>
                <a:ea typeface="Times New Roman" panose="02020603050405020304" pitchFamily="18" charset="0"/>
                <a:cs typeface="Arial"/>
              </a:rPr>
              <a:t>departments/ministries that will use it.</a:t>
            </a:r>
            <a:endParaRPr lang="en-US" sz="1300" dirty="0">
              <a:solidFill>
                <a:schemeClr val="accent1">
                  <a:lumMod val="50000"/>
                </a:schemeClr>
              </a:solidFill>
              <a:effectLst/>
              <a:latin typeface="Arial"/>
              <a:ea typeface="Calibri" panose="020F0502020204030204" pitchFamily="34" charset="0"/>
              <a:cs typeface="Arial"/>
            </a:endParaRPr>
          </a:p>
          <a:p>
            <a:pPr marL="228600" marR="0" lvl="0" indent="-228600">
              <a:spcBef>
                <a:spcPts val="0"/>
              </a:spcBef>
              <a:spcAft>
                <a:spcPts val="0"/>
              </a:spcAft>
              <a:buFont typeface="+mj-lt"/>
              <a:buAutoNum type="arabicParenR"/>
            </a:pPr>
            <a:r>
              <a:rPr lang="en-US" sz="1300" dirty="0">
                <a:solidFill>
                  <a:schemeClr val="accent1">
                    <a:lumMod val="50000"/>
                  </a:schemeClr>
                </a:solidFill>
                <a:effectLst/>
                <a:latin typeface="Arial"/>
                <a:ea typeface="Times New Roman" panose="02020603050405020304" pitchFamily="18" charset="0"/>
                <a:cs typeface="Arial"/>
              </a:rPr>
              <a:t>Post to YouTube and share the link, send the accompanying materials electronically.</a:t>
            </a:r>
            <a:endParaRPr lang="en-US" sz="1300" dirty="0">
              <a:solidFill>
                <a:schemeClr val="accent1">
                  <a:lumMod val="50000"/>
                </a:schemeClr>
              </a:solidFill>
              <a:effectLst/>
              <a:latin typeface="Arial"/>
              <a:ea typeface="Calibri" panose="020F0502020204030204" pitchFamily="34" charset="0"/>
              <a:cs typeface="Arial"/>
            </a:endParaRPr>
          </a:p>
          <a:p>
            <a:pPr marL="228600" indent="-228600">
              <a:buFont typeface="+mj-lt"/>
              <a:buAutoNum type="arabicParenR"/>
            </a:pPr>
            <a:r>
              <a:rPr lang="en-US" sz="1300" dirty="0">
                <a:solidFill>
                  <a:schemeClr val="accent1">
                    <a:lumMod val="50000"/>
                  </a:schemeClr>
                </a:solidFill>
                <a:effectLst/>
                <a:latin typeface="Arial"/>
                <a:ea typeface="Times New Roman" panose="02020603050405020304" pitchFamily="18" charset="0"/>
                <a:cs typeface="Arial"/>
              </a:rPr>
              <a:t>Host the training in a series of staff meetings run </a:t>
            </a:r>
            <a:br>
              <a:rPr lang="en-US" sz="1300" dirty="0">
                <a:solidFill>
                  <a:schemeClr val="accent1">
                    <a:lumMod val="50000"/>
                  </a:schemeClr>
                </a:solidFill>
                <a:effectLst/>
                <a:latin typeface="Arial"/>
                <a:ea typeface="Times New Roman" panose="02020603050405020304" pitchFamily="18" charset="0"/>
                <a:cs typeface="Arial"/>
              </a:rPr>
            </a:br>
            <a:r>
              <a:rPr lang="en-US" sz="1300" dirty="0">
                <a:solidFill>
                  <a:schemeClr val="accent1">
                    <a:lumMod val="50000"/>
                  </a:schemeClr>
                </a:solidFill>
                <a:effectLst/>
                <a:latin typeface="Arial"/>
                <a:ea typeface="Times New Roman" panose="02020603050405020304" pitchFamily="18" charset="0"/>
                <a:cs typeface="Arial"/>
              </a:rPr>
              <a:t>by leaders.</a:t>
            </a:r>
            <a:endParaRPr lang="en-US" sz="1300" dirty="0">
              <a:solidFill>
                <a:schemeClr val="accent1">
                  <a:lumMod val="50000"/>
                </a:schemeClr>
              </a:solidFill>
              <a:latin typeface="Arial"/>
              <a:ea typeface="Times New Roman" panose="02020603050405020304" pitchFamily="18" charset="0"/>
              <a:cs typeface="Arial"/>
            </a:endParaRPr>
          </a:p>
          <a:p>
            <a:pPr marL="228600" indent="-228600">
              <a:buAutoNum type="arabicParenR"/>
            </a:pPr>
            <a:r>
              <a:rPr lang="en-US" sz="1300" dirty="0">
                <a:solidFill>
                  <a:schemeClr val="accent1">
                    <a:lumMod val="50000"/>
                  </a:schemeClr>
                </a:solidFill>
                <a:effectLst/>
                <a:latin typeface="Arial"/>
                <a:ea typeface="Times New Roman" panose="02020603050405020304" pitchFamily="18" charset="0"/>
                <a:cs typeface="Arial"/>
              </a:rPr>
              <a:t>Make an event of it and show how important it is </a:t>
            </a:r>
            <a:br>
              <a:rPr lang="en-US" sz="1300" dirty="0">
                <a:solidFill>
                  <a:schemeClr val="accent1">
                    <a:lumMod val="50000"/>
                  </a:schemeClr>
                </a:solidFill>
                <a:effectLst/>
                <a:latin typeface="Arial"/>
                <a:ea typeface="Times New Roman" panose="02020603050405020304" pitchFamily="18" charset="0"/>
                <a:cs typeface="Arial"/>
              </a:rPr>
            </a:br>
            <a:r>
              <a:rPr lang="en-US" sz="1300" dirty="0">
                <a:solidFill>
                  <a:schemeClr val="accent1">
                    <a:lumMod val="50000"/>
                  </a:schemeClr>
                </a:solidFill>
                <a:effectLst/>
                <a:latin typeface="Arial"/>
                <a:ea typeface="Times New Roman" panose="02020603050405020304" pitchFamily="18" charset="0"/>
                <a:cs typeface="Arial"/>
              </a:rPr>
              <a:t>to </a:t>
            </a:r>
            <a:r>
              <a:rPr lang="en-US" sz="1300" dirty="0">
                <a:solidFill>
                  <a:schemeClr val="accent1">
                    <a:lumMod val="50000"/>
                  </a:schemeClr>
                </a:solidFill>
                <a:latin typeface="Arial"/>
                <a:ea typeface="Times New Roman" panose="02020603050405020304" pitchFamily="18" charset="0"/>
                <a:cs typeface="Arial"/>
              </a:rPr>
              <a:t>your mission</a:t>
            </a:r>
            <a:r>
              <a:rPr lang="en-US" sz="1400" dirty="0">
                <a:solidFill>
                  <a:schemeClr val="accent1">
                    <a:lumMod val="50000"/>
                  </a:schemeClr>
                </a:solidFill>
                <a:latin typeface="Arial"/>
                <a:ea typeface="Times New Roman" panose="02020603050405020304" pitchFamily="18" charset="0"/>
                <a:cs typeface="Arial"/>
              </a:rPr>
              <a:t>.</a:t>
            </a:r>
            <a:endParaRPr lang="en-US" sz="1400" dirty="0">
              <a:solidFill>
                <a:schemeClr val="accent1">
                  <a:lumMod val="50000"/>
                </a:schemeClr>
              </a:solidFill>
              <a:effectLst/>
              <a:latin typeface="Arial"/>
              <a:ea typeface="Calibri" panose="020F0502020204030204" pitchFamily="34" charset="0"/>
              <a:cs typeface="Arial"/>
            </a:endParaRPr>
          </a:p>
          <a:p>
            <a:endParaRPr lang="en-US" sz="1400" dirty="0">
              <a:solidFill>
                <a:schemeClr val="tx2"/>
              </a:solidFill>
              <a:latin typeface="Arial" panose="020B0604020202020204" pitchFamily="34" charset="0"/>
              <a:cs typeface="Arial" panose="020B0604020202020204" pitchFamily="34" charset="0"/>
            </a:endParaRPr>
          </a:p>
        </p:txBody>
      </p:sp>
      <p:sp>
        <p:nvSpPr>
          <p:cNvPr id="30" name="Rectangle 29">
            <a:extLst>
              <a:ext uri="{FF2B5EF4-FFF2-40B4-BE49-F238E27FC236}">
                <a16:creationId xmlns:a16="http://schemas.microsoft.com/office/drawing/2014/main" id="{683AF040-23D5-4715-BE5E-0E217D7CFB24}"/>
              </a:ext>
            </a:extLst>
          </p:cNvPr>
          <p:cNvSpPr/>
          <p:nvPr/>
        </p:nvSpPr>
        <p:spPr>
          <a:xfrm>
            <a:off x="2467661" y="1349553"/>
            <a:ext cx="4351382" cy="1699036"/>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marL="228600" indent="-228600">
              <a:buAutoNum type="arabicParenR"/>
            </a:pPr>
            <a:r>
              <a:rPr lang="en-US" sz="1300" dirty="0">
                <a:solidFill>
                  <a:schemeClr val="accent1">
                    <a:lumMod val="50000"/>
                  </a:schemeClr>
                </a:solidFill>
                <a:latin typeface="Arial"/>
                <a:cs typeface="Arial"/>
              </a:rPr>
              <a:t>Choose a champion for the training in each area </a:t>
            </a:r>
            <a:br>
              <a:rPr lang="en-US" sz="1300" dirty="0">
                <a:solidFill>
                  <a:schemeClr val="accent1">
                    <a:lumMod val="50000"/>
                  </a:schemeClr>
                </a:solidFill>
                <a:latin typeface="Arial"/>
                <a:cs typeface="Arial"/>
              </a:rPr>
            </a:br>
            <a:r>
              <a:rPr lang="en-US" sz="1300" dirty="0">
                <a:solidFill>
                  <a:schemeClr val="accent1">
                    <a:lumMod val="50000"/>
                  </a:schemeClr>
                </a:solidFill>
                <a:latin typeface="Arial"/>
                <a:cs typeface="Arial"/>
              </a:rPr>
              <a:t>of your organization.</a:t>
            </a:r>
          </a:p>
          <a:p>
            <a:pPr marL="228600" indent="-228600">
              <a:buAutoNum type="arabicParenR"/>
            </a:pPr>
            <a:r>
              <a:rPr lang="en-US" sz="1300" dirty="0">
                <a:solidFill>
                  <a:schemeClr val="accent1">
                    <a:lumMod val="50000"/>
                  </a:schemeClr>
                </a:solidFill>
                <a:latin typeface="Arial"/>
                <a:cs typeface="Arial"/>
              </a:rPr>
              <a:t>Encourage them to promote the training by telling people how important it is and when, where, and </a:t>
            </a:r>
            <a:br>
              <a:rPr lang="en-US" sz="1300" dirty="0">
                <a:solidFill>
                  <a:schemeClr val="accent1">
                    <a:lumMod val="50000"/>
                  </a:schemeClr>
                </a:solidFill>
                <a:latin typeface="Arial"/>
                <a:cs typeface="Arial"/>
              </a:rPr>
            </a:br>
            <a:r>
              <a:rPr lang="en-US" sz="1300" dirty="0">
                <a:solidFill>
                  <a:schemeClr val="accent1">
                    <a:lumMod val="50000"/>
                  </a:schemeClr>
                </a:solidFill>
                <a:latin typeface="Arial"/>
                <a:cs typeface="Arial"/>
              </a:rPr>
              <a:t>how they will be able to take it. </a:t>
            </a:r>
          </a:p>
          <a:p>
            <a:pPr marL="228600" indent="-228600">
              <a:buAutoNum type="arabicParenR"/>
            </a:pPr>
            <a:r>
              <a:rPr lang="en-US" sz="1300" dirty="0">
                <a:solidFill>
                  <a:schemeClr val="accent1">
                    <a:lumMod val="50000"/>
                  </a:schemeClr>
                </a:solidFill>
                <a:latin typeface="Arial"/>
                <a:cs typeface="Arial"/>
              </a:rPr>
              <a:t>Ask the champion to ask their colleagues how it may be relevant to events or threats that your organization or nation has experienced or is familiar with.</a:t>
            </a:r>
            <a:endParaRPr lang="en-US" sz="1300" dirty="0">
              <a:solidFill>
                <a:schemeClr val="accent1">
                  <a:lumMod val="50000"/>
                </a:schemeClr>
              </a:solidFill>
              <a:latin typeface="Arial" panose="020B0604020202020204" pitchFamily="34" charset="0"/>
              <a:cs typeface="Arial" panose="020B0604020202020204" pitchFamily="34" charset="0"/>
            </a:endParaRPr>
          </a:p>
        </p:txBody>
      </p:sp>
      <p:pic>
        <p:nvPicPr>
          <p:cNvPr id="3" name="Graphic 2" descr="Marketing outline">
            <a:extLst>
              <a:ext uri="{FF2B5EF4-FFF2-40B4-BE49-F238E27FC236}">
                <a16:creationId xmlns:a16="http://schemas.microsoft.com/office/drawing/2014/main" id="{E415AD72-3ED8-419E-88CD-FA1CFFE711C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83557" y="2473420"/>
            <a:ext cx="521293" cy="518826"/>
          </a:xfrm>
          <a:prstGeom prst="rect">
            <a:avLst/>
          </a:prstGeom>
        </p:spPr>
      </p:pic>
      <p:pic>
        <p:nvPicPr>
          <p:cNvPr id="5" name="Graphic 4" descr="Email with solid fill">
            <a:extLst>
              <a:ext uri="{FF2B5EF4-FFF2-40B4-BE49-F238E27FC236}">
                <a16:creationId xmlns:a16="http://schemas.microsoft.com/office/drawing/2014/main" id="{2FCA38E0-3500-405C-B11E-A2D701A2E68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86117" y="4299373"/>
            <a:ext cx="542618" cy="542618"/>
          </a:xfrm>
          <a:prstGeom prst="rect">
            <a:avLst/>
          </a:prstGeom>
        </p:spPr>
      </p:pic>
      <p:sp>
        <p:nvSpPr>
          <p:cNvPr id="38" name="Rectangle 37">
            <a:extLst>
              <a:ext uri="{FF2B5EF4-FFF2-40B4-BE49-F238E27FC236}">
                <a16:creationId xmlns:a16="http://schemas.microsoft.com/office/drawing/2014/main" id="{AE300377-52DE-43E0-A410-AA24174215BF}"/>
              </a:ext>
            </a:extLst>
          </p:cNvPr>
          <p:cNvSpPr/>
          <p:nvPr/>
        </p:nvSpPr>
        <p:spPr>
          <a:xfrm>
            <a:off x="2467661" y="5140816"/>
            <a:ext cx="4327254" cy="1097853"/>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marL="228600" indent="-228600">
              <a:buAutoNum type="arabicParenR"/>
            </a:pPr>
            <a:r>
              <a:rPr lang="en-US" sz="1300" dirty="0">
                <a:solidFill>
                  <a:schemeClr val="accent1">
                    <a:lumMod val="50000"/>
                  </a:schemeClr>
                </a:solidFill>
                <a:latin typeface="Arial" panose="020B0604020202020204" pitchFamily="34" charset="0"/>
                <a:cs typeface="Arial" panose="020B0604020202020204" pitchFamily="34" charset="0"/>
              </a:rPr>
              <a:t>Have the participants stop at the end of each </a:t>
            </a:r>
            <a:br>
              <a:rPr lang="en-US" sz="1300" dirty="0">
                <a:solidFill>
                  <a:schemeClr val="accent1">
                    <a:lumMod val="50000"/>
                  </a:schemeClr>
                </a:solidFill>
                <a:latin typeface="Arial" panose="020B0604020202020204" pitchFamily="34" charset="0"/>
                <a:cs typeface="Arial" panose="020B0604020202020204" pitchFamily="34" charset="0"/>
              </a:rPr>
            </a:br>
            <a:r>
              <a:rPr lang="en-US" sz="1300" dirty="0">
                <a:solidFill>
                  <a:schemeClr val="accent1">
                    <a:lumMod val="50000"/>
                  </a:schemeClr>
                </a:solidFill>
                <a:latin typeface="Arial" panose="020B0604020202020204" pitchFamily="34" charset="0"/>
                <a:cs typeface="Arial" panose="020B0604020202020204" pitchFamily="34" charset="0"/>
              </a:rPr>
              <a:t>module and answer the corresponding quiz questions. </a:t>
            </a:r>
            <a:r>
              <a:rPr lang="en-US" sz="1100" i="1" dirty="0">
                <a:solidFill>
                  <a:schemeClr val="accent1">
                    <a:lumMod val="50000"/>
                  </a:schemeClr>
                </a:solidFill>
                <a:latin typeface="Arial" panose="020B0604020202020204" pitchFamily="34" charset="0"/>
                <a:cs typeface="Arial" panose="020B0604020202020204" pitchFamily="34" charset="0"/>
              </a:rPr>
              <a:t>(see separate job aid for posting the quiz online)</a:t>
            </a:r>
            <a:r>
              <a:rPr lang="en-US" sz="1100" dirty="0">
                <a:solidFill>
                  <a:schemeClr val="accent1">
                    <a:lumMod val="50000"/>
                  </a:schemeClr>
                </a:solidFill>
                <a:latin typeface="Arial" panose="020B0604020202020204" pitchFamily="34" charset="0"/>
                <a:cs typeface="Arial" panose="020B0604020202020204" pitchFamily="34" charset="0"/>
              </a:rPr>
              <a:t>.</a:t>
            </a:r>
          </a:p>
          <a:p>
            <a:pPr marL="228600" indent="-228600">
              <a:buAutoNum type="arabicParenR"/>
            </a:pPr>
            <a:r>
              <a:rPr lang="en-US" sz="1300" dirty="0">
                <a:solidFill>
                  <a:schemeClr val="accent1">
                    <a:lumMod val="50000"/>
                  </a:schemeClr>
                </a:solidFill>
                <a:latin typeface="Arial" panose="020B0604020202020204" pitchFamily="34" charset="0"/>
                <a:cs typeface="Arial" panose="020B0604020202020204" pitchFamily="34" charset="0"/>
              </a:rPr>
              <a:t>Have the supervisor score it and send it back, </a:t>
            </a:r>
            <a:br>
              <a:rPr lang="en-US" sz="1300" dirty="0">
                <a:solidFill>
                  <a:schemeClr val="accent1">
                    <a:lumMod val="50000"/>
                  </a:schemeClr>
                </a:solidFill>
                <a:latin typeface="Arial" panose="020B0604020202020204" pitchFamily="34" charset="0"/>
                <a:cs typeface="Arial" panose="020B0604020202020204" pitchFamily="34" charset="0"/>
              </a:rPr>
            </a:br>
            <a:r>
              <a:rPr lang="en-US" sz="1300" dirty="0">
                <a:solidFill>
                  <a:schemeClr val="accent1">
                    <a:lumMod val="50000"/>
                  </a:schemeClr>
                </a:solidFill>
                <a:latin typeface="Arial" panose="020B0604020202020204" pitchFamily="34" charset="0"/>
                <a:cs typeface="Arial" panose="020B0604020202020204" pitchFamily="34" charset="0"/>
              </a:rPr>
              <a:t>along with a certificate of completion. </a:t>
            </a:r>
          </a:p>
        </p:txBody>
      </p:sp>
      <p:pic>
        <p:nvPicPr>
          <p:cNvPr id="7" name="Graphic 6" descr="Clipboard Partially Crossed with solid fill">
            <a:extLst>
              <a:ext uri="{FF2B5EF4-FFF2-40B4-BE49-F238E27FC236}">
                <a16:creationId xmlns:a16="http://schemas.microsoft.com/office/drawing/2014/main" id="{25C1A4B4-8422-4AF7-9EF3-F9624FB49897}"/>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3085" y="5939023"/>
            <a:ext cx="553243" cy="599291"/>
          </a:xfrm>
          <a:prstGeom prst="rect">
            <a:avLst/>
          </a:prstGeom>
        </p:spPr>
      </p:pic>
      <p:pic>
        <p:nvPicPr>
          <p:cNvPr id="9" name="Graphic 8" descr="Chat with solid fill">
            <a:extLst>
              <a:ext uri="{FF2B5EF4-FFF2-40B4-BE49-F238E27FC236}">
                <a16:creationId xmlns:a16="http://schemas.microsoft.com/office/drawing/2014/main" id="{DC4E428F-4E4B-45F9-8EE5-C26D9F26587F}"/>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20751" y="8162013"/>
            <a:ext cx="646904" cy="668675"/>
          </a:xfrm>
          <a:prstGeom prst="rect">
            <a:avLst/>
          </a:prstGeom>
        </p:spPr>
      </p:pic>
      <p:sp>
        <p:nvSpPr>
          <p:cNvPr id="57" name="Rectangle 56">
            <a:extLst>
              <a:ext uri="{FF2B5EF4-FFF2-40B4-BE49-F238E27FC236}">
                <a16:creationId xmlns:a16="http://schemas.microsoft.com/office/drawing/2014/main" id="{386AD429-0DCE-4F7C-B867-27AD5300331B}"/>
              </a:ext>
            </a:extLst>
          </p:cNvPr>
          <p:cNvSpPr/>
          <p:nvPr/>
        </p:nvSpPr>
        <p:spPr>
          <a:xfrm>
            <a:off x="2467661" y="6812159"/>
            <a:ext cx="4390339" cy="2296095"/>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marL="228600" indent="-228600">
              <a:buAutoNum type="arabicParenR"/>
            </a:pPr>
            <a:r>
              <a:rPr lang="en-US" sz="1300" dirty="0">
                <a:solidFill>
                  <a:schemeClr val="accent1">
                    <a:lumMod val="50000"/>
                  </a:schemeClr>
                </a:solidFill>
                <a:latin typeface="Arial"/>
                <a:cs typeface="Arial"/>
              </a:rPr>
              <a:t>Ask the champions to discuss with the participants their experience in taking the training. What did they learn? What did they wish was included but wasn’t? How was it relevant (or not) to threats or events their organization or nation has experienced or are familiar with? Try to find a way to meet their articulated needs.</a:t>
            </a:r>
            <a:endParaRPr lang="en-US" sz="1300" dirty="0">
              <a:solidFill>
                <a:schemeClr val="accent1">
                  <a:lumMod val="50000"/>
                </a:schemeClr>
              </a:solidFill>
              <a:latin typeface="Arial" panose="020B0604020202020204" pitchFamily="34" charset="0"/>
              <a:cs typeface="Arial" panose="020B0604020202020204" pitchFamily="34" charset="0"/>
            </a:endParaRPr>
          </a:p>
          <a:p>
            <a:pPr marL="228600" indent="-228600">
              <a:buAutoNum type="arabicParenR"/>
            </a:pPr>
            <a:r>
              <a:rPr lang="en-US" sz="1300" dirty="0">
                <a:solidFill>
                  <a:schemeClr val="accent1">
                    <a:lumMod val="50000"/>
                  </a:schemeClr>
                </a:solidFill>
                <a:latin typeface="Arial"/>
                <a:cs typeface="Arial"/>
              </a:rPr>
              <a:t>Have staff look for opportunities to communicate about the training (blog post, newsletter, etc.) </a:t>
            </a:r>
            <a:endParaRPr lang="en-US" sz="1300" dirty="0">
              <a:solidFill>
                <a:schemeClr val="accent1">
                  <a:lumMod val="50000"/>
                </a:schemeClr>
              </a:solidFill>
              <a:latin typeface="Arial" panose="020B0604020202020204" pitchFamily="34" charset="0"/>
              <a:cs typeface="Arial" panose="020B0604020202020204" pitchFamily="34" charset="0"/>
            </a:endParaRPr>
          </a:p>
          <a:p>
            <a:pPr marL="228600" indent="-228600">
              <a:buAutoNum type="arabicParenR"/>
            </a:pPr>
            <a:r>
              <a:rPr lang="en-US" sz="1300" dirty="0">
                <a:solidFill>
                  <a:schemeClr val="accent1">
                    <a:lumMod val="50000"/>
                  </a:schemeClr>
                </a:solidFill>
                <a:latin typeface="Arial"/>
                <a:cs typeface="Arial"/>
              </a:rPr>
              <a:t>Make mention of the training in staff meetings and solicit feedback. </a:t>
            </a:r>
            <a:endParaRPr lang="en-US" sz="1300" dirty="0">
              <a:solidFill>
                <a:schemeClr val="accent1">
                  <a:lumMod val="50000"/>
                </a:schemeClr>
              </a:solidFill>
              <a:latin typeface="Arial" panose="020B0604020202020204" pitchFamily="34" charset="0"/>
              <a:cs typeface="Arial" panose="020B0604020202020204" pitchFamily="34" charset="0"/>
            </a:endParaRPr>
          </a:p>
          <a:p>
            <a:pPr marL="228600" indent="-228600">
              <a:buAutoNum type="arabicParenR"/>
            </a:pPr>
            <a:r>
              <a:rPr lang="en-US" sz="1300" dirty="0">
                <a:solidFill>
                  <a:schemeClr val="accent1">
                    <a:lumMod val="50000"/>
                  </a:schemeClr>
                </a:solidFill>
                <a:latin typeface="Arial"/>
                <a:cs typeface="Arial"/>
              </a:rPr>
              <a:t>Distribute "Key Takeaways" document. </a:t>
            </a:r>
            <a:endParaRPr lang="en-US" sz="1300" dirty="0">
              <a:solidFill>
                <a:schemeClr val="accent1">
                  <a:lumMod val="50000"/>
                </a:schemeClr>
              </a:solidFill>
              <a:latin typeface="Arial" panose="020B0604020202020204" pitchFamily="34" charset="0"/>
              <a:cs typeface="Arial" panose="020B0604020202020204" pitchFamily="34" charset="0"/>
            </a:endParaRPr>
          </a:p>
          <a:p>
            <a:pPr marL="228600" indent="-228600">
              <a:buAutoNum type="arabicParenR"/>
            </a:pPr>
            <a:endParaRPr lang="en-US" sz="1300" dirty="0">
              <a:solidFill>
                <a:schemeClr val="tx2"/>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A4B60BD7-2B64-4B31-99C9-6D8A99E2F4E7}"/>
              </a:ext>
            </a:extLst>
          </p:cNvPr>
          <p:cNvSpPr txBox="1"/>
          <p:nvPr/>
        </p:nvSpPr>
        <p:spPr>
          <a:xfrm>
            <a:off x="83200" y="3421431"/>
            <a:ext cx="1696568" cy="877163"/>
          </a:xfrm>
          <a:prstGeom prst="rect">
            <a:avLst/>
          </a:prstGeom>
          <a:noFill/>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0" lang="en-US" sz="1700" b="1" i="0" u="none" strike="noStrike" kern="1200" cap="none" spc="0" normalizeH="0" baseline="0" noProof="0" dirty="0">
                <a:ln>
                  <a:noFill/>
                </a:ln>
                <a:solidFill>
                  <a:prstClr val="white"/>
                </a:solidFill>
                <a:effectLst/>
                <a:uLnTx/>
                <a:uFillTx/>
                <a:latin typeface="Arial"/>
                <a:ea typeface="+mn-ea"/>
                <a:cs typeface="Arial"/>
              </a:rPr>
              <a:t>Ideas for Disseminating the Training</a:t>
            </a:r>
          </a:p>
        </p:txBody>
      </p:sp>
      <p:sp>
        <p:nvSpPr>
          <p:cNvPr id="6" name="TextBox 5">
            <a:extLst>
              <a:ext uri="{FF2B5EF4-FFF2-40B4-BE49-F238E27FC236}">
                <a16:creationId xmlns:a16="http://schemas.microsoft.com/office/drawing/2014/main" id="{FA83B131-025D-44F7-AF3A-1B7BA42CED5B}"/>
              </a:ext>
            </a:extLst>
          </p:cNvPr>
          <p:cNvSpPr txBox="1"/>
          <p:nvPr/>
        </p:nvSpPr>
        <p:spPr>
          <a:xfrm>
            <a:off x="83200" y="5284848"/>
            <a:ext cx="1428734" cy="615553"/>
          </a:xfrm>
          <a:prstGeom prst="rect">
            <a:avLst/>
          </a:prstGeom>
          <a:noFill/>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0" lang="en-US" sz="1700" b="1" i="0" u="none" strike="noStrike" kern="1200" cap="none" spc="0" normalizeH="0" baseline="0" noProof="0" dirty="0">
                <a:ln>
                  <a:noFill/>
                </a:ln>
                <a:solidFill>
                  <a:prstClr val="white"/>
                </a:solidFill>
                <a:effectLst/>
                <a:uLnTx/>
                <a:uFillTx/>
                <a:latin typeface="Arial"/>
                <a:ea typeface="+mn-ea"/>
                <a:cs typeface="Arial"/>
              </a:rPr>
              <a:t>Managing the Quizzes</a:t>
            </a:r>
            <a:endParaRPr kumimoji="0" lang="en-US" sz="17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8" name="TextBox 7">
            <a:extLst>
              <a:ext uri="{FF2B5EF4-FFF2-40B4-BE49-F238E27FC236}">
                <a16:creationId xmlns:a16="http://schemas.microsoft.com/office/drawing/2014/main" id="{EB7A7075-5DA5-40B8-8ADB-8327AFE7EC73}"/>
              </a:ext>
            </a:extLst>
          </p:cNvPr>
          <p:cNvSpPr txBox="1"/>
          <p:nvPr/>
        </p:nvSpPr>
        <p:spPr>
          <a:xfrm>
            <a:off x="83200" y="7190468"/>
            <a:ext cx="1884420" cy="877163"/>
          </a:xfrm>
          <a:prstGeom prst="rect">
            <a:avLst/>
          </a:prstGeom>
          <a:noFill/>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0" lang="en-US" sz="1700" b="1" i="0" u="none" strike="noStrike" kern="1200" cap="none" spc="0" normalizeH="0" baseline="0" noProof="0" dirty="0">
                <a:ln>
                  <a:noFill/>
                </a:ln>
                <a:solidFill>
                  <a:prstClr val="white"/>
                </a:solidFill>
                <a:effectLst/>
                <a:uLnTx/>
                <a:uFillTx/>
                <a:latin typeface="Arial"/>
                <a:ea typeface="+mn-ea"/>
                <a:cs typeface="Arial"/>
              </a:rPr>
              <a:t>Communicating After the Training</a:t>
            </a:r>
          </a:p>
        </p:txBody>
      </p:sp>
      <p:sp>
        <p:nvSpPr>
          <p:cNvPr id="2" name="TextBox 1">
            <a:extLst>
              <a:ext uri="{FF2B5EF4-FFF2-40B4-BE49-F238E27FC236}">
                <a16:creationId xmlns:a16="http://schemas.microsoft.com/office/drawing/2014/main" id="{995A4361-8EA8-4DBB-A567-852CC2A0759B}"/>
              </a:ext>
            </a:extLst>
          </p:cNvPr>
          <p:cNvSpPr txBox="1"/>
          <p:nvPr/>
        </p:nvSpPr>
        <p:spPr>
          <a:xfrm>
            <a:off x="83200" y="1569140"/>
            <a:ext cx="2003769" cy="877163"/>
          </a:xfrm>
          <a:prstGeom prst="rect">
            <a:avLst/>
          </a:prstGeom>
          <a:noFill/>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0" lang="en-US" sz="1700" b="1" i="0" u="none" strike="noStrike" kern="1200" cap="none" spc="0" normalizeH="0" baseline="0" noProof="0" dirty="0">
                <a:ln>
                  <a:noFill/>
                </a:ln>
                <a:solidFill>
                  <a:prstClr val="white"/>
                </a:solidFill>
                <a:effectLst/>
                <a:uLnTx/>
                <a:uFillTx/>
                <a:latin typeface="Arial"/>
                <a:ea typeface="+mn-ea"/>
                <a:cs typeface="Arial"/>
              </a:rPr>
              <a:t>Communicating Prior to the Training</a:t>
            </a:r>
          </a:p>
        </p:txBody>
      </p:sp>
      <p:pic>
        <p:nvPicPr>
          <p:cNvPr id="13" name="Graphic 12" descr="Badge 1 outline">
            <a:extLst>
              <a:ext uri="{FF2B5EF4-FFF2-40B4-BE49-F238E27FC236}">
                <a16:creationId xmlns:a16="http://schemas.microsoft.com/office/drawing/2014/main" id="{AD9B2A80-BF9E-408B-8252-F560FF464296}"/>
              </a:ext>
            </a:extLst>
          </p:cNvPr>
          <p:cNvPicPr>
            <a:picLocks noChangeAspect="1"/>
          </p:cNvPicPr>
          <p:nvPr/>
        </p:nvPicPr>
        <p:blipFill>
          <a:blip r:embed="rId11">
            <a:lum bright="70000" contrast="-70000"/>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971800" y="4114800"/>
            <a:ext cx="536944" cy="536944"/>
          </a:xfrm>
          <a:prstGeom prst="rect">
            <a:avLst/>
          </a:prstGeom>
        </p:spPr>
      </p:pic>
      <p:sp>
        <p:nvSpPr>
          <p:cNvPr id="14" name="TextBox 13">
            <a:extLst>
              <a:ext uri="{FF2B5EF4-FFF2-40B4-BE49-F238E27FC236}">
                <a16:creationId xmlns:a16="http://schemas.microsoft.com/office/drawing/2014/main" id="{32272BD6-3E82-4171-841B-202694158A58}"/>
              </a:ext>
            </a:extLst>
          </p:cNvPr>
          <p:cNvSpPr txBox="1"/>
          <p:nvPr/>
        </p:nvSpPr>
        <p:spPr>
          <a:xfrm>
            <a:off x="-18403" y="1295143"/>
            <a:ext cx="278307" cy="369332"/>
          </a:xfrm>
          <a:prstGeom prst="rect">
            <a:avLst/>
          </a:prstGeom>
          <a:noFill/>
        </p:spPr>
        <p:txBody>
          <a:bodyPr wrap="square" rtlCol="0">
            <a:spAutoFit/>
          </a:bodyPr>
          <a:lstStyle/>
          <a:p>
            <a:r>
              <a:rPr lang="en-US" dirty="0">
                <a:solidFill>
                  <a:schemeClr val="bg1"/>
                </a:solidFill>
              </a:rPr>
              <a:t>1</a:t>
            </a:r>
          </a:p>
        </p:txBody>
      </p:sp>
      <p:sp>
        <p:nvSpPr>
          <p:cNvPr id="34" name="TextBox 33">
            <a:extLst>
              <a:ext uri="{FF2B5EF4-FFF2-40B4-BE49-F238E27FC236}">
                <a16:creationId xmlns:a16="http://schemas.microsoft.com/office/drawing/2014/main" id="{5C9E55A5-302E-477B-89E4-82650FBFC1CC}"/>
              </a:ext>
            </a:extLst>
          </p:cNvPr>
          <p:cNvSpPr txBox="1"/>
          <p:nvPr/>
        </p:nvSpPr>
        <p:spPr>
          <a:xfrm>
            <a:off x="-11468" y="3170919"/>
            <a:ext cx="278307" cy="369332"/>
          </a:xfrm>
          <a:prstGeom prst="rect">
            <a:avLst/>
          </a:prstGeom>
          <a:noFill/>
        </p:spPr>
        <p:txBody>
          <a:bodyPr wrap="square" rtlCol="0">
            <a:spAutoFit/>
          </a:bodyPr>
          <a:lstStyle/>
          <a:p>
            <a:r>
              <a:rPr lang="en-US" dirty="0">
                <a:solidFill>
                  <a:schemeClr val="bg1"/>
                </a:solidFill>
              </a:rPr>
              <a:t>2</a:t>
            </a:r>
          </a:p>
        </p:txBody>
      </p:sp>
      <p:sp>
        <p:nvSpPr>
          <p:cNvPr id="35" name="TextBox 34">
            <a:extLst>
              <a:ext uri="{FF2B5EF4-FFF2-40B4-BE49-F238E27FC236}">
                <a16:creationId xmlns:a16="http://schemas.microsoft.com/office/drawing/2014/main" id="{58B53266-C5D0-4FE6-909F-941102A18EC0}"/>
              </a:ext>
            </a:extLst>
          </p:cNvPr>
          <p:cNvSpPr txBox="1"/>
          <p:nvPr/>
        </p:nvSpPr>
        <p:spPr>
          <a:xfrm>
            <a:off x="-37078" y="5037527"/>
            <a:ext cx="278307" cy="369332"/>
          </a:xfrm>
          <a:prstGeom prst="rect">
            <a:avLst/>
          </a:prstGeom>
          <a:noFill/>
        </p:spPr>
        <p:txBody>
          <a:bodyPr wrap="square" rtlCol="0">
            <a:spAutoFit/>
          </a:bodyPr>
          <a:lstStyle/>
          <a:p>
            <a:r>
              <a:rPr lang="en-US" dirty="0">
                <a:solidFill>
                  <a:schemeClr val="bg1"/>
                </a:solidFill>
              </a:rPr>
              <a:t>3</a:t>
            </a:r>
          </a:p>
        </p:txBody>
      </p:sp>
      <p:sp>
        <p:nvSpPr>
          <p:cNvPr id="37" name="TextBox 36">
            <a:extLst>
              <a:ext uri="{FF2B5EF4-FFF2-40B4-BE49-F238E27FC236}">
                <a16:creationId xmlns:a16="http://schemas.microsoft.com/office/drawing/2014/main" id="{7BCD0AEB-FD8E-4D0B-8717-E1DF2CE7B803}"/>
              </a:ext>
            </a:extLst>
          </p:cNvPr>
          <p:cNvSpPr txBox="1"/>
          <p:nvPr/>
        </p:nvSpPr>
        <p:spPr>
          <a:xfrm>
            <a:off x="-11469" y="6743892"/>
            <a:ext cx="278307" cy="369332"/>
          </a:xfrm>
          <a:prstGeom prst="rect">
            <a:avLst/>
          </a:prstGeom>
          <a:noFill/>
        </p:spPr>
        <p:txBody>
          <a:bodyPr wrap="square" rtlCol="0">
            <a:spAutoFit/>
          </a:bodyPr>
          <a:lstStyle/>
          <a:p>
            <a:r>
              <a:rPr lang="en-US" dirty="0">
                <a:solidFill>
                  <a:schemeClr val="bg1"/>
                </a:solidFill>
              </a:rPr>
              <a:t>4</a:t>
            </a:r>
          </a:p>
        </p:txBody>
      </p:sp>
    </p:spTree>
    <p:extLst>
      <p:ext uri="{BB962C8B-B14F-4D97-AF65-F5344CB8AC3E}">
        <p14:creationId xmlns:p14="http://schemas.microsoft.com/office/powerpoint/2010/main" val="40262678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7302A-E8F2-44C0-AC4D-677D51194435}"/>
              </a:ext>
            </a:extLst>
          </p:cNvPr>
          <p:cNvSpPr>
            <a:spLocks noGrp="1"/>
          </p:cNvSpPr>
          <p:nvPr>
            <p:ph type="title"/>
          </p:nvPr>
        </p:nvSpPr>
        <p:spPr/>
        <p:txBody>
          <a:bodyPr>
            <a:normAutofit/>
          </a:bodyPr>
          <a:lstStyle/>
          <a:p>
            <a:r>
              <a:rPr lang="en-US" sz="1800" b="1" dirty="0">
                <a:ea typeface="+mj-lt"/>
                <a:cs typeface="+mj-lt"/>
              </a:rPr>
              <a:t>Approved for Public Release; Distribution Unlimited. Public Release Case Number 21-2724</a:t>
            </a:r>
            <a:br>
              <a:rPr lang="en-US" sz="1800" b="1" dirty="0">
                <a:ea typeface="+mj-lt"/>
                <a:cs typeface="+mj-lt"/>
              </a:rPr>
            </a:br>
            <a:r>
              <a:rPr lang="en-US" sz="1800" b="1" dirty="0">
                <a:ea typeface="+mj-lt"/>
                <a:cs typeface="+mj-lt"/>
              </a:rPr>
              <a:t>©2021 The MITRE Corporation All Rights Reserved. </a:t>
            </a:r>
            <a:endParaRPr lang="en-US" sz="1800" b="1" dirty="0">
              <a:cs typeface="Calibri Light"/>
            </a:endParaRPr>
          </a:p>
        </p:txBody>
      </p:sp>
    </p:spTree>
    <p:extLst>
      <p:ext uri="{BB962C8B-B14F-4D97-AF65-F5344CB8AC3E}">
        <p14:creationId xmlns:p14="http://schemas.microsoft.com/office/powerpoint/2010/main" val="17587056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4FC9CA0C54A41409B0D90331A9488C4" ma:contentTypeVersion="12" ma:contentTypeDescription="Create a new document." ma:contentTypeScope="" ma:versionID="733b7173dbef127068aeb1b79fbf65f1">
  <xsd:schema xmlns:xsd="http://www.w3.org/2001/XMLSchema" xmlns:xs="http://www.w3.org/2001/XMLSchema" xmlns:p="http://schemas.microsoft.com/office/2006/metadata/properties" xmlns:ns2="fe6b97ea-0ea6-4e05-9a07-4828535c10ac" xmlns:ns3="ed5c7d75-b88f-4381-9daf-e788ee664e38" targetNamespace="http://schemas.microsoft.com/office/2006/metadata/properties" ma:root="true" ma:fieldsID="e217c44a8df269311f2f5a9ed2b93ad7" ns2:_="" ns3:_="">
    <xsd:import namespace="fe6b97ea-0ea6-4e05-9a07-4828535c10ac"/>
    <xsd:import namespace="ed5c7d75-b88f-4381-9daf-e788ee664e3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Tags1"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e6b97ea-0ea6-4e05-9a07-4828535c10a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OLD" ma:description=""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Tags1" ma:index="18" nillable="true" ma:displayName="Tags" ma:format="Dropdown" ma:internalName="Tags1">
      <xsd:simpleType>
        <xsd:restriction base="dms:Text">
          <xsd:maxLength value="255"/>
        </xsd:restriction>
      </xsd:simpleType>
    </xsd:element>
    <xsd:element name="MediaLengthInSeconds" ma:index="19"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d5c7d75-b88f-4381-9daf-e788ee664e38"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gs1 xmlns="fe6b97ea-0ea6-4e05-9a07-4828535c10ac" xsi:nil="true"/>
  </documentManagement>
</p:properties>
</file>

<file path=customXml/itemProps1.xml><?xml version="1.0" encoding="utf-8"?>
<ds:datastoreItem xmlns:ds="http://schemas.openxmlformats.org/officeDocument/2006/customXml" ds:itemID="{35147D42-2046-4671-99AB-7488642BECB0}">
  <ds:schemaRefs>
    <ds:schemaRef ds:uri="ed5c7d75-b88f-4381-9daf-e788ee664e38"/>
    <ds:schemaRef ds:uri="fe6b97ea-0ea6-4e05-9a07-4828535c10a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9F5E4A67-72AF-49E4-BA10-005BB4B1E7A6}">
  <ds:schemaRefs>
    <ds:schemaRef ds:uri="http://schemas.microsoft.com/sharepoint/v3/contenttype/forms"/>
  </ds:schemaRefs>
</ds:datastoreItem>
</file>

<file path=customXml/itemProps3.xml><?xml version="1.0" encoding="utf-8"?>
<ds:datastoreItem xmlns:ds="http://schemas.openxmlformats.org/officeDocument/2006/customXml" ds:itemID="{455CA71A-B812-47FA-ACB3-502E6A2B7225}">
  <ds:schemaRefs>
    <ds:schemaRef ds:uri="fe6b97ea-0ea6-4e05-9a07-4828535c10ac"/>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ed5c7d75-b88f-4381-9daf-e788ee664e38"/>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44</TotalTime>
  <Words>336</Words>
  <Application>Microsoft Office PowerPoint</Application>
  <PresentationFormat>Letter Paper (8.5x11 in)</PresentationFormat>
  <Paragraphs>24</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Approved for Public Release; Distribution Unlimited. Public Release Case Number 21-2724 ©2021 The MITRE Corporation All Rights Reserved.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Haig, Ramsey</dc:creator>
  <cp:lastModifiedBy>Emily J Allen</cp:lastModifiedBy>
  <cp:revision>31</cp:revision>
  <cp:lastPrinted>2017-11-17T19:23:16Z</cp:lastPrinted>
  <dcterms:created xsi:type="dcterms:W3CDTF">2017-11-13T19:20:52Z</dcterms:created>
  <dcterms:modified xsi:type="dcterms:W3CDTF">2021-10-01T14:20:02Z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0x01010044FC9CA0C54A41409B0D90331A9488C4</vt:lpwstr>
  </property>
</Properties>
</file>